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57" r:id="rId3"/>
    <p:sldId id="308" r:id="rId4"/>
    <p:sldId id="318" r:id="rId5"/>
    <p:sldId id="319" r:id="rId6"/>
    <p:sldId id="320" r:id="rId7"/>
    <p:sldId id="321" r:id="rId8"/>
    <p:sldId id="322" r:id="rId9"/>
    <p:sldId id="316" r:id="rId10"/>
    <p:sldId id="317" r:id="rId11"/>
    <p:sldId id="261" r:id="rId12"/>
    <p:sldId id="323" r:id="rId13"/>
    <p:sldId id="315" r:id="rId14"/>
    <p:sldId id="293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FFCC"/>
    <a:srgbClr val="CC0000"/>
    <a:srgbClr val="00FFCC"/>
    <a:srgbClr val="9E5ECE"/>
    <a:srgbClr val="E0108C"/>
    <a:srgbClr val="E75E09"/>
    <a:srgbClr val="FF9900"/>
    <a:srgbClr val="D09A00"/>
    <a:srgbClr val="474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6076" autoAdjust="0"/>
  </p:normalViewPr>
  <p:slideViewPr>
    <p:cSldViewPr>
      <p:cViewPr varScale="1">
        <p:scale>
          <a:sx n="98" d="100"/>
          <a:sy n="98" d="100"/>
        </p:scale>
        <p:origin x="2184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8889834977101"/>
          <c:y val="2.242885923062754E-2"/>
          <c:w val="0.6247493726523482"/>
          <c:h val="0.936289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аварийности
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F4-4C3D-929F-A1730BEC1A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F4-4C3D-929F-A1730BEC1A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4F4-4C3D-929F-A1730BEC1A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F4-4C3D-929F-A1730BEC1A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4F4-4C3D-929F-A1730BEC1A7F}"/>
              </c:ext>
            </c:extLst>
          </c:dPt>
          <c:dLbls>
            <c:dLbl>
              <c:idx val="0"/>
              <c:layout>
                <c:manualLayout>
                  <c:x val="1.2494E-2"/>
                  <c:y val="1.156500000000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F4-4C3D-929F-A1730BEC1A7F}"/>
                </c:ext>
              </c:extLst>
            </c:dLbl>
            <c:dLbl>
              <c:idx val="1"/>
              <c:layout>
                <c:manualLayout>
                  <c:x val="3.0760000000000002E-3"/>
                  <c:y val="5.78299999999999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4F4-4C3D-929F-A1730BEC1A7F}"/>
                </c:ext>
              </c:extLst>
            </c:dLbl>
            <c:dLbl>
              <c:idx val="2"/>
              <c:layout>
                <c:manualLayout>
                  <c:x val="-3.2659999999999998E-3"/>
                  <c:y val="1.156500000000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F4-4C3D-929F-A1730BEC1A7F}"/>
                </c:ext>
              </c:extLst>
            </c:dLbl>
            <c:dLbl>
              <c:idx val="3"/>
              <c:layout>
                <c:manualLayout>
                  <c:x val="0"/>
                  <c:y val="1.156500000000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c="http://schemas.openxmlformats.org/markup-compatibility/2006" xmlns:c15="http://schemas.microsoft.com/office/drawing/2012/chart" xmlns:c14="http://schemas.microsoft.com/office/drawing/2007/8/2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4F4-4C3D-929F-A1730BEC1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F4-4C3D-929F-A1730BEC1A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65915312"/>
        <c:axId val="-1365909328"/>
      </c:barChart>
      <c:catAx>
        <c:axId val="-136591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09328"/>
        <c:crosses val="autoZero"/>
        <c:auto val="1"/>
        <c:lblAlgn val="ctr"/>
        <c:lblOffset val="100"/>
        <c:noMultiLvlLbl val="0"/>
      </c:catAx>
      <c:valAx>
        <c:axId val="-1365909328"/>
        <c:scaling>
          <c:orientation val="minMax"/>
          <c:max val="3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15312"/>
        <c:crosses val="autoZero"/>
        <c:crossBetween val="between"/>
        <c:majorUnit val="1"/>
        <c:minorUnit val="1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4090807" y="2450237"/>
      <a:ext cx="2486261" cy="4147692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002060"/>
                </a:solidFill>
              </a:rPr>
              <a:t>В области промышленной безопасности</a:t>
            </a:r>
            <a:endParaRPr lang="ru-RU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индикторов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E-4F3C-8CCB-43C6A13A01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Направлено в прокуратуру на согласование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E-4F3C-8CCB-43C6A13A01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Согласовано прокуратурой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129999999999999E-3"/>
                  <c:y val="2.599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8E-4F3C-8CCB-43C6A13A0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8E-4F3C-8CCB-43C6A13A01F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Отказано в согласовании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E-4F3C-8CCB-43C6A13A0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549344"/>
        <c:axId val="318549736"/>
      </c:barChart>
      <c:catAx>
        <c:axId val="318549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8549736"/>
        <c:crosses val="autoZero"/>
        <c:auto val="1"/>
        <c:lblAlgn val="ctr"/>
        <c:lblOffset val="100"/>
        <c:noMultiLvlLbl val="0"/>
      </c:catAx>
      <c:valAx>
        <c:axId val="318549736"/>
        <c:scaling>
          <c:orientation val="minMax"/>
          <c:min val="0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549344"/>
        <c:crosses val="autoZero"/>
        <c:crossBetween val="between"/>
      </c:valAx>
      <c:spPr>
        <a:prstGeom prst="rect">
          <a:avLst/>
        </a:prstGeom>
        <a:noFill/>
        <a:ln w="25400"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394020" y="1766519"/>
      <a:ext cx="4079739" cy="4886829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002060"/>
                </a:solidFill>
              </a:rPr>
              <a:t>Виды выявленных индикаторов риска</a:t>
            </a:r>
            <a:endParaRPr lang="ru-RU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168000000000002E-2"/>
          <c:y val="0.186894"/>
          <c:w val="0.88369900000000001"/>
          <c:h val="0.726087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ПБ1</c:v>
                </c:pt>
                <c:pt idx="1">
                  <c:v>ПБ2</c:v>
                </c:pt>
                <c:pt idx="2">
                  <c:v>ПБ3</c:v>
                </c:pt>
                <c:pt idx="3">
                  <c:v>ПБ4</c:v>
                </c:pt>
                <c:pt idx="4">
                  <c:v>ПБ5</c:v>
                </c:pt>
                <c:pt idx="5">
                  <c:v>ПБ6</c:v>
                </c:pt>
                <c:pt idx="6">
                  <c:v>ПБ7</c:v>
                </c:pt>
                <c:pt idx="7">
                  <c:v>ПБ8</c:v>
                </c:pt>
                <c:pt idx="8">
                  <c:v>ПБ9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34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E8-44F5-B1F7-0B5356293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550520"/>
        <c:axId val="318550912"/>
      </c:barChart>
      <c:catAx>
        <c:axId val="318550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550912"/>
        <c:crosses val="autoZero"/>
        <c:auto val="1"/>
        <c:lblAlgn val="ctr"/>
        <c:lblOffset val="100"/>
        <c:noMultiLvlLbl val="0"/>
      </c:catAx>
      <c:valAx>
        <c:axId val="318550912"/>
        <c:scaling>
          <c:orientation val="minMax"/>
          <c:max val="50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550520"/>
        <c:crosses val="autoZero"/>
        <c:crossBetween val="between"/>
        <c:majorUnit val="10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4783596" y="1766519"/>
      <a:ext cx="3887921" cy="4886829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0866614167323"/>
          <c:y val="0.20877799999999999"/>
          <c:w val="0.69023090336370796"/>
          <c:h val="0.681109999999999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spPr>
            <a:prstGeom prst="rect">
              <a:avLst/>
            </a:prstGeom>
            <a:ln>
              <a:solidFill>
                <a:schemeClr val="accent1">
                  <a:alpha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82FAC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F-44A1-BBB5-3BBCCC6990FE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F-44A1-BBB5-3BBCCC6990FE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FF-44A1-BBB5-3BBCCC6990FE}"/>
              </c:ext>
            </c:extLst>
          </c:dPt>
          <c:dPt>
            <c:idx val="3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FF-44A1-BBB5-3BBCCC6990FE}"/>
              </c:ext>
            </c:extLst>
          </c:dPt>
          <c:dPt>
            <c:idx val="4"/>
            <c:invertIfNegative val="0"/>
            <c:bubble3D val="0"/>
            <c:spPr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FF-44A1-BBB5-3BBCCC6990FE}"/>
              </c:ext>
            </c:extLst>
          </c:dPt>
          <c:dLbls>
            <c:dLbl>
              <c:idx val="0"/>
              <c:layout>
                <c:manualLayout>
                  <c:x val="2.8939999999999999E-3"/>
                  <c:y val="-7.877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FF-44A1-BBB5-3BBCCC6990FE}"/>
                </c:ext>
              </c:extLst>
            </c:dLbl>
            <c:dLbl>
              <c:idx val="1"/>
              <c:layout>
                <c:manualLayout>
                  <c:x val="-4.4939999999999997E-3"/>
                  <c:y val="-6.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FF-44A1-BBB5-3BBCCC6990FE}"/>
                </c:ext>
              </c:extLst>
            </c:dLbl>
            <c:dLbl>
              <c:idx val="2"/>
              <c:layout>
                <c:manualLayout>
                  <c:x val="2.8939999999999999E-3"/>
                  <c:y val="-7.2589999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FF-44A1-BBB5-3BBCCC6990FE}"/>
                </c:ext>
              </c:extLst>
            </c:dLbl>
            <c:dLbl>
              <c:idx val="3"/>
              <c:layout>
                <c:manualLayout>
                  <c:x val="0"/>
                  <c:y val="-4.426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FF-44A1-BBB5-3BBCCC699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0" i="0" u="none" strike="noStrike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FF-44A1-BBB5-3BBCCC699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27"/>
        <c:axId val="-1365909872"/>
        <c:axId val="-1365914768"/>
      </c:barChart>
      <c:catAx>
        <c:axId val="-13659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2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14768"/>
        <c:crosses val="autoZero"/>
        <c:auto val="1"/>
        <c:lblAlgn val="ctr"/>
        <c:lblOffset val="100"/>
        <c:noMultiLvlLbl val="0"/>
      </c:catAx>
      <c:valAx>
        <c:axId val="-1365914768"/>
        <c:scaling>
          <c:orientation val="minMax"/>
          <c:max val="3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09872"/>
        <c:crosses val="autoZero"/>
        <c:crossBetween val="between"/>
        <c:majorUnit val="1"/>
        <c:minorUnit val="1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6184020" y="1340528"/>
      <a:ext cx="2133360" cy="5494193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pPr>
            <a:r>
              <a:rPr lang="ru-RU" sz="1400" b="1">
                <a:solidFill>
                  <a:srgbClr val="002060"/>
                </a:solidFill>
                <a:latin typeface="Arial"/>
                <a:cs typeface="Arial"/>
              </a:rPr>
              <a:t>Предупреждения</a:t>
            </a:r>
            <a:endParaRPr lang="ru-RU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839999999999997E-3"/>
                  <c:y val="-1.1561999999999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1C-4F1F-ABBC-572D5FD4C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C-4F1F-ABBC-572D5FD4CC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1890000000000001E-3"/>
                  <c:y val="-2.04000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1C-4F1F-ABBC-572D5FD4C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1C-4F1F-ABBC-572D5FD4CC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-1.2121E-2"/>
                  <c:y val="-4.83999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1C-4F1F-ABBC-572D5FD4C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1C-4F1F-ABBC-572D5FD4CC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286168"/>
        <c:axId val="338286560"/>
      </c:barChart>
      <c:catAx>
        <c:axId val="338286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286560"/>
        <c:crosses val="autoZero"/>
        <c:auto val="1"/>
        <c:lblAlgn val="ctr"/>
        <c:lblOffset val="100"/>
        <c:noMultiLvlLbl val="0"/>
      </c:catAx>
      <c:valAx>
        <c:axId val="338286560"/>
        <c:scaling>
          <c:orientation val="minMax"/>
          <c:min val="0"/>
        </c:scaling>
        <c:delete val="0"/>
        <c:axPos val="l"/>
        <c:majorGridlines>
          <c:spPr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pPr>
            <a:endParaRPr lang="ru-RU"/>
          </a:p>
        </c:txPr>
        <c:crossAx val="338286168"/>
        <c:crosses val="autoZero"/>
        <c:crossBetween val="between"/>
        <c:minorUnit val="0.1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01"/>
          <c:y val="0.90551800000000005"/>
          <c:w val="0.80684900000000004"/>
          <c:h val="5.2573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253047" y="1683945"/>
      <a:ext cx="2104375" cy="3676248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pPr>
            <a:r>
              <a:rPr lang="ru-RU" sz="1400" b="1">
                <a:solidFill>
                  <a:srgbClr val="002060"/>
                </a:solidFill>
                <a:latin typeface="Arial"/>
                <a:cs typeface="Arial"/>
              </a:rPr>
              <a:t>Штрафы</a:t>
            </a:r>
            <a:endParaRPr lang="ru-RU"/>
          </a:p>
        </c:rich>
      </c:tx>
      <c:layout>
        <c:manualLayout>
          <c:xMode val="edge"/>
          <c:yMode val="edge"/>
          <c:x val="0.30183900000000002"/>
          <c:y val="1.2829999999999999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839999999999997E-3"/>
                  <c:y val="-1.1561999999999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71-47BC-B6E0-457B65C12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71-47BC-B6E0-457B65C124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396495396495397E-4"/>
                  <c:y val="4.9349973170705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1-47BC-B6E0-457B65C12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71-47BC-B6E0-457B65C124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-1.2121E-2"/>
                  <c:y val="-4.83999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71-47BC-B6E0-457B65C12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71-47BC-B6E0-457B65C124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287344"/>
        <c:axId val="338287736"/>
      </c:barChart>
      <c:catAx>
        <c:axId val="338287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287736"/>
        <c:crosses val="autoZero"/>
        <c:auto val="1"/>
        <c:lblAlgn val="ctr"/>
        <c:lblOffset val="100"/>
        <c:noMultiLvlLbl val="0"/>
      </c:catAx>
      <c:valAx>
        <c:axId val="338287736"/>
        <c:scaling>
          <c:orientation val="minMax"/>
          <c:max val="250"/>
          <c:min val="0"/>
        </c:scaling>
        <c:delete val="0"/>
        <c:axPos val="l"/>
        <c:majorGridlines>
          <c:spPr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pPr>
            <a:endParaRPr lang="ru-RU"/>
          </a:p>
        </c:txPr>
        <c:crossAx val="338287344"/>
        <c:crosses val="autoZero"/>
        <c:crossBetween val="between"/>
        <c:majorUnit val="50"/>
        <c:minorUnit val="0.1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01"/>
          <c:y val="0.90551800000000005"/>
          <c:w val="0.80684900000000004"/>
          <c:h val="5.2573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2360995" y="1718650"/>
      <a:ext cx="2104375" cy="364154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pPr>
            <a:r>
              <a:rPr lang="ru-RU" sz="1400" b="1">
                <a:solidFill>
                  <a:srgbClr val="002060"/>
                </a:solidFill>
                <a:latin typeface="Arial"/>
                <a:cs typeface="Arial"/>
              </a:rPr>
              <a:t>Дисквалификация</a:t>
            </a:r>
            <a:endParaRPr lang="ru-RU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2E-4"/>
                  <c:y val="-1.8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B-4C35-9224-3A2523A3D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Дисквалификация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2B-4C35-9224-3A2523A3D5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1890000000000001E-3"/>
                  <c:y val="-2.04000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2B-4C35-9224-3A2523A3D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Дисквалификация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2B-4C35-9224-3A2523A3D5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-1.2121E-2"/>
                  <c:y val="-4.83999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2B-4C35-9224-3A2523A3D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Дисквалификация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2B-4C35-9224-3A2523A3D5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288520"/>
        <c:axId val="338288912"/>
      </c:barChart>
      <c:catAx>
        <c:axId val="338288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288912"/>
        <c:crosses val="autoZero"/>
        <c:auto val="1"/>
        <c:lblAlgn val="ctr"/>
        <c:lblOffset val="100"/>
        <c:noMultiLvlLbl val="0"/>
      </c:catAx>
      <c:valAx>
        <c:axId val="338288912"/>
        <c:scaling>
          <c:orientation val="minMax"/>
          <c:max val="35"/>
          <c:min val="0"/>
        </c:scaling>
        <c:delete val="0"/>
        <c:axPos val="l"/>
        <c:majorGridlines>
          <c:spPr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pPr>
            <a:endParaRPr lang="ru-RU"/>
          </a:p>
        </c:txPr>
        <c:crossAx val="338288520"/>
        <c:crosses val="autoZero"/>
        <c:crossBetween val="between"/>
        <c:majorUnit val="5"/>
        <c:minorUnit val="0.1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01"/>
          <c:y val="0.90551800000000005"/>
          <c:w val="0.80684900000000004"/>
          <c:h val="5.2573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4499572" y="1700543"/>
      <a:ext cx="2192951" cy="3659649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pPr>
            <a:r>
              <a:rPr lang="ru-RU" sz="1400" b="1">
                <a:solidFill>
                  <a:srgbClr val="002060"/>
                </a:solidFill>
                <a:latin typeface="Arial"/>
                <a:cs typeface="Arial"/>
              </a:rPr>
              <a:t>ВЗД</a:t>
            </a:r>
            <a:endParaRPr lang="ru-RU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841995841995845E-3"/>
                  <c:y val="2.2508302621654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8F-4694-90FC-5CD5CC9D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8F-4694-90FC-5CD5CC9D3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 w="12700"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1890000000000001E-3"/>
                  <c:y val="-2.0400000000000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8F-4694-90FC-5CD5CC9D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8F-4694-90FC-5CD5CC9D3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5.9841995841995845E-3"/>
                  <c:y val="8.97286767956747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8F-4694-90FC-5CD5CC9D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предупреждения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8F-4694-90FC-5CD5CC9D34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289696"/>
        <c:axId val="338290088"/>
      </c:barChart>
      <c:catAx>
        <c:axId val="33828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290088"/>
        <c:crosses val="autoZero"/>
        <c:auto val="1"/>
        <c:lblAlgn val="ctr"/>
        <c:lblOffset val="100"/>
        <c:noMultiLvlLbl val="0"/>
      </c:catAx>
      <c:valAx>
        <c:axId val="338290088"/>
        <c:scaling>
          <c:orientation val="minMax"/>
          <c:max val="35"/>
          <c:min val="0"/>
        </c:scaling>
        <c:delete val="0"/>
        <c:axPos val="l"/>
        <c:majorGridlines>
          <c:spPr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+mn-cs"/>
              </a:defRPr>
            </a:pPr>
            <a:endParaRPr lang="ru-RU"/>
          </a:p>
        </c:txPr>
        <c:crossAx val="338289696"/>
        <c:crosses val="autoZero"/>
        <c:crossBetween val="between"/>
        <c:majorUnit val="5"/>
        <c:minorUnit val="0.1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501"/>
          <c:y val="0.90551800000000005"/>
          <c:w val="0.80684900000000004"/>
          <c:h val="5.2573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6878674" y="1682438"/>
      <a:ext cx="2104375" cy="3677754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400">
                <a:latin typeface="Arial"/>
                <a:cs typeface="Arial"/>
              </a:defRPr>
            </a:pPr>
            <a:r>
              <a:rPr lang="ru-RU" sz="1400">
                <a:latin typeface="Arial"/>
                <a:cs typeface="Arial"/>
              </a:rPr>
              <a:t>Количество организаций </a:t>
            </a:r>
            <a:endParaRPr lang="ru-RU"/>
          </a:p>
          <a:p>
            <a:pPr>
              <a:defRPr sz="1400">
                <a:latin typeface="Arial"/>
                <a:cs typeface="Arial"/>
              </a:defRPr>
            </a:pPr>
            <a:r>
              <a:rPr lang="ru-RU" sz="1400">
                <a:latin typeface="Arial"/>
                <a:cs typeface="Arial"/>
              </a:rPr>
              <a:t>без лицензии на начало года</a:t>
            </a:r>
          </a:p>
        </c:rich>
      </c:tx>
      <c:layout>
        <c:manualLayout>
          <c:xMode val="edge"/>
          <c:yMode val="edge"/>
          <c:x val="0.117086"/>
          <c:y val="1.9289000000000001E-2"/>
        </c:manualLayout>
      </c:layout>
      <c:overlay val="0"/>
      <c:spPr>
        <a:prstGeom prst="rect">
          <a:avLst/>
        </a:prstGeom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847199999999999"/>
          <c:y val="0.24800700000000001"/>
          <c:w val="0.790107"/>
          <c:h val="0.595913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prstGeom prst="rect">
              <a:avLst/>
            </a:prstGeom>
            <a:solidFill>
              <a:srgbClr val="BBE0E3"/>
            </a:solidFill>
            <a:ln w="12600">
              <a:solidFill>
                <a:srgbClr val="BBE0E3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7F-4264-A2D0-7402613F0027}"/>
              </c:ext>
            </c:extLst>
          </c:dPt>
          <c:dLbls>
            <c:dLbl>
              <c:idx val="0"/>
              <c:layout>
                <c:manualLayout>
                  <c:x val="1.0670000000000001E-2"/>
                  <c:y val="-9.2840000000000006E-3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F-4264-A2D0-7402613F002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7F-4264-A2D0-7402613F00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 w="12600">
              <a:solidFill>
                <a:srgbClr val="00B0F0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7F-4264-A2D0-7402613F0027}"/>
              </c:ext>
            </c:extLst>
          </c:dPt>
          <c:dLbls>
            <c:dLbl>
              <c:idx val="0"/>
              <c:layout>
                <c:manualLayout>
                  <c:x val="-6.1890000000000001E-3"/>
                  <c:y val="-2.0400000000000001E-3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F-4264-A2D0-7402613F002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7F-4264-A2D0-7402613F00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rgbClr val="333399"/>
            </a:solidFill>
            <a:ln w="19080">
              <a:solidFill>
                <a:srgbClr val="333399"/>
              </a:solidFill>
              <a:round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77F-4264-A2D0-7402613F0027}"/>
              </c:ext>
            </c:extLst>
          </c:dPt>
          <c:dLbls>
            <c:dLbl>
              <c:idx val="0"/>
              <c:layout>
                <c:manualLayout>
                  <c:x val="1.3471E-2"/>
                  <c:y val="1.162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F-4264-A2D0-7402613F002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7F-4264-A2D0-7402613F00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>
                    <a:solidFill>
                      <a:srgbClr val="002060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7F-4264-A2D0-7402613F0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5009488"/>
        <c:axId val="-2095007856"/>
      </c:barChart>
      <c:catAx>
        <c:axId val="-2095009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95007856"/>
        <c:crosses val="autoZero"/>
        <c:auto val="1"/>
        <c:lblAlgn val="ctr"/>
        <c:lblOffset val="100"/>
        <c:noMultiLvlLbl val="0"/>
      </c:catAx>
      <c:valAx>
        <c:axId val="-2095007856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12600">
              <a:solidFill>
                <a:srgbClr val="808080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prstGeom prst="rect">
            <a:avLst/>
          </a:prstGeom>
          <a:ln w="9360">
            <a:noFill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-2095009488"/>
        <c:crosses val="autoZero"/>
        <c:crossBetween val="between"/>
      </c:valAx>
      <c:spPr>
        <a:prstGeom prst="rect">
          <a:avLst/>
        </a:prstGeom>
        <a:noFill/>
        <a:ln w="0">
          <a:noFill/>
        </a:ln>
      </c:spPr>
    </c:plotArea>
    <c:legend>
      <c:legendPos val="b"/>
      <c:layout>
        <c:manualLayout>
          <c:xMode val="edge"/>
          <c:yMode val="edge"/>
          <c:x val="0.119501"/>
          <c:y val="0.87808363851361049"/>
          <c:w val="0.65195656046447703"/>
          <c:h val="0.12191636148638943"/>
        </c:manualLayout>
      </c:layout>
      <c:overlay val="0"/>
      <c:spPr>
        <a:prstGeom prst="rect">
          <a:avLst/>
        </a:prstGeom>
        <a:noFill/>
        <a:ln w="0">
          <a:noFill/>
        </a:ln>
      </c:spPr>
      <c:txPr>
        <a:bodyPr/>
        <a:lstStyle/>
        <a:p>
          <a:pPr>
            <a:defRPr sz="16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defRPr>
          </a:pPr>
          <a:endParaRPr lang="ru-RU"/>
        </a:p>
      </c:txPr>
    </c:legend>
    <c:plotVisOnly val="1"/>
    <c:dispBlanksAs val="gap"/>
    <c:showDLblsOverMax val="1"/>
  </c:chart>
  <c:spPr>
    <a:xfrm>
      <a:off x="1148622" y="1810091"/>
      <a:ext cx="2481242" cy="4629231"/>
    </a:xfrm>
    <a:prstGeom prst="rect">
      <a:avLst/>
    </a:prstGeom>
    <a:noFill/>
    <a:ln w="0">
      <a:noFill/>
    </a:ln>
  </c:spPr>
  <c:txPr>
    <a:bodyPr/>
    <a:lstStyle/>
    <a:p>
      <a:pPr>
        <a:defRPr>
          <a:solidFill>
            <a:srgbClr val="002060"/>
          </a:solidFill>
          <a:latin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ctr" defTabSz="914400">
              <a:defRPr lang="ru-RU" sz="1600" b="1" i="0" u="none" strike="noStrike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Выдано предостережений</a:t>
            </a:r>
            <a:endParaRPr lang="ru-RU" sz="1600"/>
          </a:p>
        </c:rich>
      </c:tx>
      <c:layout>
        <c:manualLayout>
          <c:xMode val="edge"/>
          <c:yMode val="edge"/>
          <c:x val="0.23690600000000001"/>
          <c:y val="2.8799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777199999999999"/>
          <c:y val="0.20877799999999999"/>
          <c:w val="0.80298400000000003"/>
          <c:h val="0.6811099999999999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spPr>
            <a:prstGeom prst="rect">
              <a:avLst/>
            </a:prstGeom>
            <a:ln>
              <a:solidFill>
                <a:schemeClr val="accent1">
                  <a:alpha val="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rgbClr val="082FAC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3E-4A54-B7DB-CD65B620400F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3E-4A54-B7DB-CD65B620400F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3E-4A54-B7DB-CD65B620400F}"/>
              </c:ext>
            </c:extLst>
          </c:dPt>
          <c:dPt>
            <c:idx val="3"/>
            <c:invertIfNegative val="0"/>
            <c:bubble3D val="0"/>
            <c:spPr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1">
                    <a:alpha val="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3E-4A54-B7DB-CD65B620400F}"/>
              </c:ext>
            </c:extLst>
          </c:dPt>
          <c:dLbls>
            <c:dLbl>
              <c:idx val="0"/>
              <c:layout>
                <c:manualLayout>
                  <c:x val="2.8939999999999999E-3"/>
                  <c:y val="-3.885899999999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3E-4A54-B7DB-CD65B620400F}"/>
                </c:ext>
              </c:extLst>
            </c:dLbl>
            <c:dLbl>
              <c:idx val="1"/>
              <c:layout>
                <c:manualLayout>
                  <c:x val="-4.4939999999999997E-3"/>
                  <c:y val="-6.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3E-4A54-B7DB-CD65B620400F}"/>
                </c:ext>
              </c:extLst>
            </c:dLbl>
            <c:dLbl>
              <c:idx val="2"/>
              <c:layout>
                <c:manualLayout>
                  <c:x val="2.8939999999999999E-3"/>
                  <c:y val="-3.2529999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3E-4A54-B7DB-CD65B620400F}"/>
                </c:ext>
              </c:extLst>
            </c:dLbl>
            <c:dLbl>
              <c:idx val="3"/>
              <c:layout>
                <c:manualLayout>
                  <c:x val="0"/>
                  <c:y val="-4.426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3E-4A54-B7DB-CD65B6204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190</c:v>
                </c:pt>
                <c:pt idx="1">
                  <c:v>500</c:v>
                </c:pt>
                <c:pt idx="2">
                  <c:v>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3E-4A54-B7DB-CD65B6204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-27"/>
        <c:axId val="-1365909872"/>
        <c:axId val="-1365914768"/>
      </c:barChart>
      <c:catAx>
        <c:axId val="-136590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8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14768"/>
        <c:crosses val="autoZero"/>
        <c:auto val="1"/>
        <c:lblAlgn val="ctr"/>
        <c:lblOffset val="100"/>
        <c:noMultiLvlLbl val="0"/>
      </c:catAx>
      <c:valAx>
        <c:axId val="-1365914768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5909872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4848804" y="1842402"/>
      <a:ext cx="2760482" cy="431871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rgbClr val="002060"/>
                </a:solidFill>
              </a:rPr>
              <a:t>В 2024 году количество организаций без лицензии на эксплуатацию сократилось на 112</a:t>
            </a:r>
          </a:p>
        </c:rich>
      </c:tx>
      <c:layout>
        <c:manualLayout>
          <c:xMode val="edge"/>
          <c:yMode val="edge"/>
          <c:x val="0.149447"/>
          <c:y val="4.5203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4.5832999999999999E-2"/>
          <c:y val="0.20871700000000001"/>
          <c:w val="0.95416699999999999"/>
          <c:h val="0.7573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prstGeom prst="rect">
              <a:avLst/>
            </a:prstGeom>
            <a:solidFill>
              <a:srgbClr val="FF0000"/>
            </a:solidFill>
          </c:spPr>
          <c:dPt>
            <c:idx val="0"/>
            <c:bubble3D val="0"/>
            <c:explosion val="18"/>
            <c:spPr>
              <a:prstGeom prst="rect">
                <a:avLst/>
              </a:prstGeom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2-4FAF-BD09-0115C450A592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2-4FAF-BD09-0115C450A592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C2-4FAF-BD09-0115C450A592}"/>
              </c:ext>
            </c:extLst>
          </c:dPt>
          <c:dLbls>
            <c:dLbl>
              <c:idx val="0"/>
              <c:layout>
                <c:manualLayout>
                  <c:x val="0.13539499999999999"/>
                  <c:y val="2.4042000000000001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4C2-4FAF-BD09-0115C450A592}"/>
                </c:ext>
              </c:extLst>
            </c:dLbl>
            <c:dLbl>
              <c:idx val="1"/>
              <c:layout>
                <c:manualLayout>
                  <c:x val="-0.49459700000000001"/>
                  <c:y val="-0.2760770000000000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4C2-4FAF-BD09-0115C450A592}"/>
                </c:ext>
              </c:extLst>
            </c:dLbl>
            <c:dLbl>
              <c:idx val="2"/>
              <c:layout>
                <c:manualLayout>
                  <c:x val="-0.112182"/>
                  <c:y val="-9.2680000000000002E-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4C2-4FAF-BD09-0115C450A59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3"/>
                <c:pt idx="0">
                  <c:v>Получена лицензия после проверки по индикатору риска</c:v>
                </c:pt>
                <c:pt idx="1">
                  <c:v>Получена лицензия после проведения профилактических мероприятий</c:v>
                </c:pt>
                <c:pt idx="2">
                  <c:v>ОПО исключен из реестра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3"/>
                <c:pt idx="0">
                  <c:v>18</c:v>
                </c:pt>
                <c:pt idx="1">
                  <c:v>71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C2-4FAF-BD09-0115C450A5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292999999999993E-2"/>
          <c:y val="0.89610699999999999"/>
          <c:w val="0.85528800000000005"/>
          <c:h val="0.103893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355107" y="1908699"/>
      <a:ext cx="8292504" cy="4776186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0.79342</cdr:x>
      <cdr:y>0.67583</cdr:y>
    </cdr:from>
    <cdr:to>
      <cdr:x>0.94139</cdr:x>
      <cdr:y>0.72488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3236939" y="3302642"/>
          <a:ext cx="603679" cy="2396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defRPr/>
          </a:pPr>
          <a:r>
            <a:rPr lang="ru-RU" sz="1200">
              <a:solidFill>
                <a:schemeClr val="tx1"/>
              </a:solidFill>
            </a:rPr>
            <a:t>(20%)</a:t>
          </a:r>
          <a:endParaRPr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DE3A-1371-4890-95B1-D7DF12AFCE04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C58-3D40-4C6E-B573-86760DD09D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2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0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80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79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69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1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3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2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6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9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4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C58-3D40-4C6E-B573-86760DD09D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0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4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9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6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2EFB-BAF7-4570-9AC8-2F87496D33B2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0609-E264-46FD-8F3B-0E88708F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6512" y="2386186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defRPr/>
            </a:pPr>
            <a:endParaRPr kumimoji="1" lang="ru-RU" sz="2400" b="1" dirty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kumimoji="1" lang="ru-RU" sz="2400" b="1" dirty="0">
              <a:ln w="1905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надзорной деятельности за 12 месяцев 2024 года и анализ аварийности на объектах магистрального трубопроводного транспорта и газового хозяйства</a:t>
            </a: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658" y="5675565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</a:p>
          <a:p>
            <a:pPr algn="ctr" eaLnBrk="0" hangingPunct="0">
              <a:defRPr/>
            </a:pPr>
            <a:r>
              <a:rPr kumimoji="1" lang="ru-RU" sz="2400" b="1" dirty="0">
                <a:ln w="1905"/>
                <a:latin typeface="Times New Roman" panose="02020603050405020304" pitchFamily="18" charset="0"/>
                <a:cs typeface="Times New Roman" panose="02020603050405020304" pitchFamily="18" charset="0"/>
              </a:rPr>
              <a:t>27.03.2025</a:t>
            </a: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57158" y="42068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762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430488" y="6226224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10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53207D4-D40D-4514-92FA-FFC13769D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107941"/>
              </p:ext>
            </p:extLst>
          </p:nvPr>
        </p:nvGraphicFramePr>
        <p:xfrm>
          <a:off x="284236" y="1700069"/>
          <a:ext cx="8292504" cy="477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46108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" name="Line 2"/>
          <p:cNvSpPr/>
          <p:nvPr/>
        </p:nvSpPr>
        <p:spPr bwMode="auto">
          <a:xfrm>
            <a:off x="0" y="836640"/>
            <a:ext cx="9144000" cy="360"/>
          </a:xfrm>
          <a:prstGeom prst="line">
            <a:avLst/>
          </a:prstGeom>
          <a:ln w="38100">
            <a:solidFill>
              <a:srgbClr val="C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-44640" rIns="90000" bIns="-44640" anchor="ctr" anchorCtr="1">
            <a:noAutofit/>
          </a:bodyPr>
          <a:lstStyle/>
          <a:p>
            <a:pPr>
              <a:defRPr/>
            </a:pPr>
            <a:endParaRPr lang="ru-RU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9" name="Рисунок 23"/>
          <p:cNvPicPr/>
          <p:nvPr/>
        </p:nvPicPr>
        <p:blipFill>
          <a:blip r:embed="rId3"/>
          <a:stretch/>
        </p:blipFill>
        <p:spPr bwMode="auto">
          <a:xfrm>
            <a:off x="161640" y="272160"/>
            <a:ext cx="464760" cy="490320"/>
          </a:xfrm>
          <a:prstGeom prst="rect">
            <a:avLst/>
          </a:prstGeom>
          <a:ln w="0">
            <a:noFill/>
          </a:ln>
        </p:spPr>
      </p:pic>
      <p:sp>
        <p:nvSpPr>
          <p:cNvPr id="240" name="PlaceHolder 2"/>
          <p:cNvSpPr>
            <a:spLocks noGrp="1"/>
          </p:cNvSpPr>
          <p:nvPr>
            <p:ph type="title" idx="4294967295"/>
          </p:nvPr>
        </p:nvSpPr>
        <p:spPr bwMode="auto">
          <a:xfrm>
            <a:off x="837807" y="213480"/>
            <a:ext cx="7772039" cy="549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defRPr/>
            </a:pPr>
            <a:r>
              <a:rPr lang="ru-RU" sz="1600" b="1" strike="noStrike" spc="-1">
                <a:solidFill>
                  <a:srgbClr val="4040B2"/>
                </a:solidFill>
                <a:latin typeface="Calibri"/>
              </a:rPr>
              <a:t>Центральное управление Федеральной службы по экологическому, </a:t>
            </a:r>
            <a:br>
              <a:rPr sz="1600"/>
            </a:br>
            <a:r>
              <a:rPr lang="ru-RU" sz="1600" b="1" strike="noStrike" spc="-1">
                <a:solidFill>
                  <a:srgbClr val="4040B2"/>
                </a:solidFill>
                <a:latin typeface="Calibri"/>
              </a:rPr>
              <a:t>технологическому и атомному надзору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1" name="Таблиц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806318"/>
              </p:ext>
            </p:extLst>
          </p:nvPr>
        </p:nvGraphicFramePr>
        <p:xfrm>
          <a:off x="234180" y="981720"/>
          <a:ext cx="8730720" cy="370800"/>
        </p:xfrm>
        <a:graphic>
          <a:graphicData uri="http://schemas.openxmlformats.org/drawingml/2006/table">
            <a:tbl>
              <a:tblPr/>
              <a:tblGrid>
                <a:gridCol w="873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800" b="1" strike="noStrike" spc="-1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Работа по индикаторам риска</a:t>
                      </a:r>
                    </a:p>
                  </a:txBody>
                  <a:tcPr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  <a:round/>
                    </a:lnR>
                    <a:lnT w="12240" algn="ctr">
                      <a:solidFill>
                        <a:srgbClr val="FFFFFF"/>
                      </a:solidFill>
                    </a:lnT>
                    <a:lnB w="38160" algn="ctr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/>
        </p:nvGraphicFramePr>
        <p:xfrm>
          <a:off x="394020" y="1766519"/>
          <a:ext cx="4079739" cy="488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4572000" y="1766520"/>
          <a:ext cx="3887921" cy="435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9CFCAD41-1221-41A5-B4D6-6F66DE9F2E26}"/>
              </a:ext>
            </a:extLst>
          </p:cNvPr>
          <p:cNvSpPr/>
          <p:nvPr/>
        </p:nvSpPr>
        <p:spPr>
          <a:xfrm>
            <a:off x="4430488" y="6226224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06B0A59-B3B6-4BD2-9DFE-1950B3FFEBBA}"/>
              </a:ext>
            </a:extLst>
          </p:cNvPr>
          <p:cNvSpPr/>
          <p:nvPr/>
        </p:nvSpPr>
        <p:spPr bwMode="auto">
          <a:xfrm>
            <a:off x="4430488" y="6226224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4DE0E-F512-457B-AEB3-3D04D64C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99" y="1600200"/>
            <a:ext cx="4129667" cy="45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20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53438" y="6177806"/>
            <a:ext cx="690562" cy="376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69875" y="1535956"/>
            <a:ext cx="8910638" cy="4556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20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Основные задачи на 2025 год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0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766888" y="2547193"/>
            <a:ext cx="51007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утвержденного Плана работы на 2025 год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778000" y="2909143"/>
            <a:ext cx="74621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Реализация риск-ориентированного подхода при осуществлении                            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контрольно-надзорных полномочий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1789113" y="1983631"/>
            <a:ext cx="533575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Добиться существенного снижения уровня аварийности,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травматизма, экономического ущерба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763713" y="3494931"/>
            <a:ext cx="65464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Подготовка и проведение профилактических мероприятий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направленных на предупреждение нарушений обязательных требований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778000" y="4036268"/>
            <a:ext cx="437651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Предупреждение коррупционных проявлений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в контрольно-надзорной деятельности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1681163" y="4636343"/>
            <a:ext cx="40846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Совершенствование кадровой политики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739900" y="4925268"/>
            <a:ext cx="5480796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- Продолжать активное взаимодействие по вопросам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соблюдения требований промышленной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безопасности и технических регламентов с руководителями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администраций районов и городов,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субъектов Российской Федерации, правоохранительных </a:t>
            </a:r>
          </a:p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органов и прокуратуры политики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B585239-DD8D-4CB5-8A6E-C318D291B2B1}"/>
              </a:ext>
            </a:extLst>
          </p:cNvPr>
          <p:cNvSpPr/>
          <p:nvPr/>
        </p:nvSpPr>
        <p:spPr bwMode="auto">
          <a:xfrm>
            <a:off x="4430488" y="6226224"/>
            <a:ext cx="645568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20468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4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Line 2"/>
          <p:cNvSpPr/>
          <p:nvPr/>
        </p:nvSpPr>
        <p:spPr bwMode="auto">
          <a:xfrm>
            <a:off x="0" y="836640"/>
            <a:ext cx="9144000" cy="360"/>
          </a:xfrm>
          <a:prstGeom prst="line">
            <a:avLst/>
          </a:prstGeom>
          <a:ln w="38100">
            <a:solidFill>
              <a:srgbClr val="C00000"/>
            </a:solidFill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-44640" rIns="90000" bIns="-44640" anchor="ctr" anchorCtr="1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 bwMode="auto">
          <a:xfrm>
            <a:off x="713520" y="216719"/>
            <a:ext cx="7772039" cy="549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defRPr/>
            </a:pPr>
            <a:r>
              <a:rPr lang="ru-RU" sz="1600" b="1" strike="noStrike" spc="-1">
                <a:solidFill>
                  <a:srgbClr val="4040B2"/>
                </a:solidFill>
                <a:latin typeface="Calibri"/>
              </a:rPr>
              <a:t>Центральное Управление Федеральной службы по экологическому, </a:t>
            </a:r>
            <a:br>
              <a:rPr sz="1600"/>
            </a:br>
            <a:r>
              <a:rPr lang="ru-RU" sz="1600" b="1" strike="noStrike" spc="-1">
                <a:solidFill>
                  <a:srgbClr val="4040B2"/>
                </a:solidFill>
                <a:latin typeface="Calibri"/>
              </a:rPr>
              <a:t>технологическому и атомному надзору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 bwMode="auto">
          <a:xfrm>
            <a:off x="251640" y="2578813"/>
            <a:ext cx="3801086" cy="3890540"/>
          </a:xfrm>
          <a:prstGeom prst="rect">
            <a:avLst/>
          </a:prstGeom>
          <a:solidFill>
            <a:schemeClr val="lt1"/>
          </a:solidFill>
          <a:ln w="28440">
            <a:solidFill>
              <a:srgbClr val="72BFC5"/>
            </a:solidFill>
            <a:round/>
          </a:ln>
        </p:spPr>
        <p:txBody>
          <a:bodyPr numCol="1" spcCol="0" anchor="t">
            <a:normAutofit fontScale="25000" lnSpcReduction="20000"/>
          </a:bodyPr>
          <a:lstStyle/>
          <a:p>
            <a:pPr indent="0" algn="ctr">
              <a:lnSpc>
                <a:spcPct val="120000"/>
              </a:lnSpc>
              <a:buNone/>
              <a:tabLst>
                <a:tab pos="0" algn="l"/>
              </a:tabLst>
              <a:defRPr/>
            </a:pPr>
            <a:endParaRPr lang="ru-RU" sz="3100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 algn="ctr">
              <a:lnSpc>
                <a:spcPct val="120000"/>
              </a:lnSpc>
              <a:buNone/>
              <a:tabLst>
                <a:tab pos="0" algn="l"/>
              </a:tabLst>
              <a:defRPr/>
            </a:pP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В государственном реестре опасных производственных объектов на 31.12.2024 г. зарегистрировано:</a:t>
            </a:r>
            <a:endParaRPr lang="ru-RU" sz="56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  <a:defRPr/>
            </a:pPr>
            <a:endParaRPr lang="ru-RU" sz="25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  <a:defRPr/>
            </a:pPr>
            <a:r>
              <a:rPr lang="ru-RU" sz="5500" b="1" i="1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поднадзорных организаций</a:t>
            </a:r>
            <a:r>
              <a:rPr lang="ru-RU" sz="5500" b="1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ru-RU" sz="54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lang="ru-RU" sz="55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5500" b="1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3541,</a:t>
            </a:r>
            <a:endParaRPr lang="ru-RU" sz="55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20000"/>
              </a:lnSpc>
              <a:spcBef>
                <a:spcPts val="1199"/>
              </a:spcBef>
              <a:buNone/>
              <a:tabLst>
                <a:tab pos="0" algn="l"/>
              </a:tabLst>
              <a:defRPr/>
            </a:pPr>
            <a:r>
              <a:rPr lang="ru-RU" sz="5500" b="1" i="1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опасных производственных </a:t>
            </a:r>
            <a:endParaRPr lang="ru-RU" sz="55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5500" b="1" i="1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объектов                                 </a:t>
            </a:r>
            <a:r>
              <a:rPr lang="ru-RU" sz="54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lang="ru-RU" sz="55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5500" b="1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5117,</a:t>
            </a:r>
            <a:endParaRPr lang="ru-RU" sz="55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740"/>
              </a:spcBef>
              <a:buNone/>
              <a:tabLst>
                <a:tab pos="0" algn="l"/>
              </a:tabLst>
              <a:defRPr/>
            </a:pPr>
            <a:r>
              <a:rPr lang="en-US" sz="37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 </a:t>
            </a:r>
            <a:endParaRPr lang="ru-RU" sz="37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1120"/>
              </a:spcBef>
              <a:buNone/>
              <a:tabLst>
                <a:tab pos="0" algn="l"/>
              </a:tabLst>
              <a:defRPr/>
            </a:pPr>
            <a:r>
              <a:rPr lang="ru-RU" sz="37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 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по классам опасности:</a:t>
            </a:r>
            <a:endParaRPr lang="ru-RU" sz="56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  <a:defRPr/>
            </a:pP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</a:t>
            </a:r>
            <a:r>
              <a:rPr lang="en-US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I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класс 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lang="ru-RU" sz="5600" b="1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                 </a:t>
            </a:r>
            <a:r>
              <a:rPr lang="en-US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III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класс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–  </a:t>
            </a:r>
            <a:r>
              <a:rPr lang="ru-RU" sz="5600" b="1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4213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endParaRPr lang="ru-RU" sz="56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1120"/>
              </a:spcBef>
              <a:buNone/>
              <a:tabLst>
                <a:tab pos="0" algn="l"/>
              </a:tabLst>
              <a:defRPr/>
            </a:pP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   </a:t>
            </a:r>
            <a:r>
              <a:rPr lang="en-US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II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класс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lang="ru-RU" sz="5600" b="1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791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                </a:t>
            </a:r>
            <a:r>
              <a:rPr lang="en-US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IV</a:t>
            </a:r>
            <a:r>
              <a:rPr lang="ru-RU" sz="5600" b="0" strike="noStrike" spc="-1" dirty="0">
                <a:solidFill>
                  <a:schemeClr val="dk1"/>
                </a:solidFill>
                <a:latin typeface="Times New Roman"/>
                <a:cs typeface="Times New Roman"/>
              </a:rPr>
              <a:t> класс </a:t>
            </a:r>
            <a:r>
              <a:rPr lang="ru-RU" sz="5600" b="0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–  </a:t>
            </a:r>
            <a:r>
              <a:rPr lang="ru-RU" sz="5600" b="1" strike="noStrike" spc="-1" dirty="0">
                <a:solidFill>
                  <a:srgbClr val="C00000"/>
                </a:solidFill>
                <a:latin typeface="Times New Roman"/>
                <a:cs typeface="Times New Roman"/>
              </a:rPr>
              <a:t>77</a:t>
            </a:r>
            <a:endParaRPr lang="ru-RU" sz="56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  <a:defRPr/>
            </a:pPr>
            <a:r>
              <a:rPr lang="ru-RU" sz="3200" b="0" strike="noStrike" spc="-1" dirty="0">
                <a:solidFill>
                  <a:schemeClr val="dk1"/>
                </a:solidFill>
                <a:latin typeface="Arial"/>
              </a:rPr>
              <a:t>                              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981"/>
              </a:spcBef>
              <a:buNone/>
              <a:tabLst>
                <a:tab pos="0" algn="l"/>
              </a:tabLst>
              <a:defRPr/>
            </a:pPr>
            <a:r>
              <a:rPr lang="ru-RU" sz="4900" b="1" i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Не присвоен класс опасности 36-ти объектам</a:t>
            </a:r>
            <a:endParaRPr lang="ru-RU" sz="4900" b="0" strike="noStrike" spc="-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Рисунок 23"/>
          <p:cNvPicPr/>
          <p:nvPr/>
        </p:nvPicPr>
        <p:blipFill>
          <a:blip r:embed="rId3"/>
          <a:stretch/>
        </p:blipFill>
        <p:spPr bwMode="auto">
          <a:xfrm>
            <a:off x="251640" y="224280"/>
            <a:ext cx="464760" cy="4903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283935"/>
              </p:ext>
            </p:extLst>
          </p:nvPr>
        </p:nvGraphicFramePr>
        <p:xfrm>
          <a:off x="4467223" y="2450237"/>
          <a:ext cx="2109845" cy="389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571228"/>
              </p:ext>
            </p:extLst>
          </p:nvPr>
        </p:nvGraphicFramePr>
        <p:xfrm>
          <a:off x="6184020" y="1340528"/>
          <a:ext cx="2204404" cy="50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4467224" y="1782558"/>
            <a:ext cx="343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en-US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аварий и случаев травматизма</a:t>
            </a:r>
            <a:b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51638" y="1766741"/>
            <a:ext cx="4215585" cy="140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Штатная численность </a:t>
            </a:r>
            <a:r>
              <a:rPr lang="ru-RU" sz="2000" spc="-1" dirty="0">
                <a:solidFill>
                  <a:srgbClr val="C00000"/>
                </a:solidFill>
                <a:latin typeface="Times New Roman"/>
                <a:cs typeface="Times New Roman"/>
              </a:rPr>
              <a:t>– 2</a:t>
            </a:r>
            <a:r>
              <a:rPr lang="ru-RU" sz="20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0</a:t>
            </a:r>
            <a:r>
              <a:rPr lang="ru-RU" sz="2000" spc="-1" dirty="0">
                <a:solidFill>
                  <a:schemeClr val="dk1"/>
                </a:solidFill>
                <a:latin typeface="Times New Roman"/>
                <a:cs typeface="Times New Roman"/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Фактическая численность </a:t>
            </a:r>
            <a:r>
              <a:rPr lang="ru-RU" sz="2000" spc="-1" dirty="0">
                <a:solidFill>
                  <a:srgbClr val="C00000"/>
                </a:solidFill>
                <a:latin typeface="Times New Roman"/>
                <a:cs typeface="Times New Roman"/>
              </a:rPr>
              <a:t>–  </a:t>
            </a:r>
            <a:r>
              <a:rPr lang="ru-RU" sz="20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17</a:t>
            </a:r>
            <a:r>
              <a:rPr lang="ru-RU" sz="2000" spc="-1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endParaRPr lang="ru-RU" sz="1600" spc="-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0">
              <a:lnSpc>
                <a:spcPct val="100000"/>
              </a:lnSpc>
              <a:spcBef>
                <a:spcPts val="1120"/>
              </a:spcBef>
              <a:buNone/>
              <a:tabLst>
                <a:tab pos="0" algn="l"/>
              </a:tabLst>
              <a:defRPr/>
            </a:pPr>
            <a:b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A5A9D62-852C-4F7E-835E-21A046E97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9" y="864234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kumimoji="1" lang="ru-RU" sz="2400" b="1" dirty="0">
              <a:ln w="1905"/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kumimoji="1" lang="ru-RU" sz="2400" b="1" dirty="0">
                <a:ln w="1905"/>
                <a:latin typeface="Calibri" pitchFamily="34" charset="0"/>
                <a:cs typeface="Calibri" pitchFamily="34" charset="0"/>
              </a:rPr>
              <a:t>   Статистические данные по аварийности и травматизму                                  на объектах магистрального трубопроводного транспорта</a:t>
            </a: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endParaRPr lang="ru-RU" sz="2200" i="1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A8CBAE9-A4B5-4995-88B8-6CE63E38480A}"/>
              </a:ext>
            </a:extLst>
          </p:cNvPr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74274"/>
              </p:ext>
            </p:extLst>
          </p:nvPr>
        </p:nvGraphicFramePr>
        <p:xfrm>
          <a:off x="122237" y="3534940"/>
          <a:ext cx="2771776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мес.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2024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521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12 мес.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0825" y="3031703"/>
            <a:ext cx="244175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Проведено проверок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11188"/>
              </p:ext>
            </p:extLst>
          </p:nvPr>
        </p:nvGraphicFramePr>
        <p:xfrm>
          <a:off x="3024336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мес.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2024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2653</a:t>
                      </a: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12 мес.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1914</a:t>
                      </a:r>
                    </a:p>
                  </a:txBody>
                  <a:tcPr marL="91448" marR="91448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13236" y="3031703"/>
            <a:ext cx="2567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Выявлено нарушений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898725"/>
              </p:ext>
            </p:extLst>
          </p:nvPr>
        </p:nvGraphicFramePr>
        <p:xfrm>
          <a:off x="6096148" y="3534940"/>
          <a:ext cx="2928938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мес.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2024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12 мес.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1449" marR="91449" marT="45798" marB="45798">
                    <a:solidFill>
                      <a:srgbClr val="003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00936" y="3031703"/>
            <a:ext cx="2326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</a:rPr>
              <a:t>Наложено штрафов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61" y="4773190"/>
            <a:ext cx="20891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4616028"/>
            <a:ext cx="1460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86" y="4641428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360363" y="1916608"/>
            <a:ext cx="8675687" cy="2376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</a:rPr>
              <a:t>Основные показатели контрольно-надзорной  деятельности                                     за 12 месяцев 2024 года в сравнении с 12 месяцами 2023 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16630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25" name="Таблица 27">
            <a:extLst>
              <a:ext uri="{FF2B5EF4-FFF2-40B4-BE49-F238E27FC236}">
                <a16:creationId xmlns:a16="http://schemas.microsoft.com/office/drawing/2014/main" id="{0422DD2E-5734-4E6F-B13E-DA70E7312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79481"/>
              </p:ext>
            </p:extLst>
          </p:nvPr>
        </p:nvGraphicFramePr>
        <p:xfrm>
          <a:off x="971640" y="1574603"/>
          <a:ext cx="7200720" cy="486245"/>
        </p:xfrm>
        <a:graphic>
          <a:graphicData uri="http://schemas.openxmlformats.org/drawingml/2006/table">
            <a:tbl>
              <a:tblPr/>
              <a:tblGrid>
                <a:gridCol w="720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2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2000" b="1" strike="noStrike" spc="-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Административное производство</a:t>
                      </a:r>
                      <a:endParaRPr lang="ru-RU" sz="2000" b="0" strike="noStrike" spc="-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240" algn="ctr">
                      <a:solidFill>
                        <a:srgbClr val="FFFFFF"/>
                      </a:solidFill>
                    </a:lnL>
                    <a:lnR w="12240" algn="ctr">
                      <a:solidFill>
                        <a:srgbClr val="FFFFFF"/>
                      </a:solidFill>
                    </a:lnR>
                    <a:lnT w="12240" algn="ctr">
                      <a:solidFill>
                        <a:srgbClr val="FFFFFF"/>
                      </a:solidFill>
                      <a:round/>
                    </a:lnT>
                    <a:lnB w="38160" algn="ctr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1">
            <a:extLst>
              <a:ext uri="{FF2B5EF4-FFF2-40B4-BE49-F238E27FC236}">
                <a16:creationId xmlns:a16="http://schemas.microsoft.com/office/drawing/2014/main" id="{D08F68A2-8D9B-48A1-A5F9-7BA1AC264EB6}"/>
              </a:ext>
            </a:extLst>
          </p:cNvPr>
          <p:cNvSpPr/>
          <p:nvPr/>
        </p:nvSpPr>
        <p:spPr bwMode="auto">
          <a:xfrm>
            <a:off x="655055" y="5733232"/>
            <a:ext cx="8204039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В 2024 году направлено в суд </a:t>
            </a:r>
            <a:r>
              <a:rPr lang="ru-RU" sz="14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23</a:t>
            </a:r>
            <a:r>
              <a:rPr lang="ru-RU" sz="1400" b="1" strike="noStrike" spc="-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протокола ВЗД, по итогам рассмотрения которых</a:t>
            </a:r>
            <a:r>
              <a:rPr lang="en-US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b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14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7</a:t>
            </a:r>
            <a:r>
              <a:rPr lang="en-US" sz="1400" b="1" strike="noStrike" spc="-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" dirty="0">
                <a:solidFill>
                  <a:schemeClr val="accent6"/>
                </a:solidFill>
                <a:latin typeface="Times New Roman"/>
                <a:cs typeface="Times New Roman"/>
              </a:rPr>
              <a:t>–</a:t>
            </a:r>
            <a:r>
              <a:rPr lang="en-US" sz="1400" b="1" strike="noStrike" spc="-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административное приостановление деятельности</a:t>
            </a:r>
            <a:r>
              <a:rPr lang="en-US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;</a:t>
            </a:r>
            <a:endParaRPr lang="ru-RU" sz="1400" b="0" strike="noStrike" spc="-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pc="-1" dirty="0">
                <a:solidFill>
                  <a:srgbClr val="C00000"/>
                </a:solidFill>
                <a:latin typeface="Times New Roman"/>
                <a:cs typeface="Times New Roman"/>
              </a:rPr>
              <a:t>16</a:t>
            </a:r>
            <a:r>
              <a:rPr lang="en-US" sz="1400" b="1" strike="noStrike" spc="-1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" dirty="0">
                <a:solidFill>
                  <a:schemeClr val="accent6"/>
                </a:solidFill>
                <a:latin typeface="Times New Roman"/>
                <a:cs typeface="Times New Roman"/>
              </a:rPr>
              <a:t>–</a:t>
            </a:r>
            <a:r>
              <a:rPr lang="en-US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400" b="1" strike="noStrike" spc="-1" dirty="0">
                <a:solidFill>
                  <a:srgbClr val="002060"/>
                </a:solidFill>
                <a:latin typeface="Times New Roman"/>
                <a:cs typeface="Times New Roman"/>
              </a:rPr>
              <a:t>штраф</a:t>
            </a:r>
            <a:r>
              <a:rPr lang="ru-RU" sz="1400" b="1" spc="-1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400" b="1" strike="noStrike" spc="-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A4516A7D-AE32-4C08-B077-F5002E001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100704"/>
              </p:ext>
            </p:extLst>
          </p:nvPr>
        </p:nvGraphicFramePr>
        <p:xfrm>
          <a:off x="272642" y="2019702"/>
          <a:ext cx="2104375" cy="367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092DE5EC-D5CF-4585-B97B-D71C4FB6EC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519468"/>
              </p:ext>
            </p:extLst>
          </p:nvPr>
        </p:nvGraphicFramePr>
        <p:xfrm>
          <a:off x="2377017" y="2063933"/>
          <a:ext cx="2104375" cy="364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6FA35EC8-249C-4D47-96E9-00410FEE4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685394"/>
              </p:ext>
            </p:extLst>
          </p:nvPr>
        </p:nvGraphicFramePr>
        <p:xfrm>
          <a:off x="4392816" y="2052800"/>
          <a:ext cx="2192951" cy="365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A43F3ECB-35F0-4853-9177-481425D08B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56147"/>
              </p:ext>
            </p:extLst>
          </p:nvPr>
        </p:nvGraphicFramePr>
        <p:xfrm>
          <a:off x="6786617" y="2052800"/>
          <a:ext cx="2104375" cy="367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972846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6AA122-F746-4B6D-85DF-0DB9D674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29" y="1702693"/>
            <a:ext cx="7312367" cy="42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68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47D255-9400-47C9-8092-116E0C7D0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65" y="2052273"/>
            <a:ext cx="8952094" cy="41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636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D7DBFE-3864-4B2A-89AB-0756BB24C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847656"/>
            <a:ext cx="4309120" cy="43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84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12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01733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lt1"/>
                </a:solidFill>
              </a:rPr>
              <a:t>I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55CCC-8234-4EC8-8F15-5DABE2E7D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91" y="1883028"/>
            <a:ext cx="6691264" cy="42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14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Rectangle 37"/>
          <p:cNvSpPr>
            <a:spLocks noChangeArrowheads="1"/>
          </p:cNvSpPr>
          <p:nvPr/>
        </p:nvSpPr>
        <p:spPr bwMode="auto">
          <a:xfrm>
            <a:off x="0" y="1074738"/>
            <a:ext cx="9144000" cy="93663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400" b="1">
              <a:latin typeface="Calibri" pitchFamily="34" charset="0"/>
            </a:endParaRPr>
          </a:p>
        </p:txBody>
      </p:sp>
      <p:sp>
        <p:nvSpPr>
          <p:cNvPr id="5130" name="Rectangle 38"/>
          <p:cNvSpPr>
            <a:spLocks noChangeArrowheads="1"/>
          </p:cNvSpPr>
          <p:nvPr/>
        </p:nvSpPr>
        <p:spPr bwMode="auto">
          <a:xfrm>
            <a:off x="0" y="1252538"/>
            <a:ext cx="9144000" cy="263525"/>
          </a:xfrm>
          <a:prstGeom prst="rect">
            <a:avLst/>
          </a:prstGeom>
          <a:gradFill rotWithShape="0">
            <a:gsLst>
              <a:gs pos="0">
                <a:srgbClr val="003366"/>
              </a:gs>
              <a:gs pos="100000">
                <a:srgbClr val="00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" name="Rectangle 39"/>
          <p:cNvSpPr>
            <a:spLocks noChangeArrowheads="1"/>
          </p:cNvSpPr>
          <p:nvPr/>
        </p:nvSpPr>
        <p:spPr bwMode="auto">
          <a:xfrm>
            <a:off x="0" y="1162050"/>
            <a:ext cx="9144000" cy="128588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>
              <a:defRPr/>
            </a:pPr>
            <a:endParaRPr kumimoji="1" lang="ru-RU" sz="1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683568" y="18306"/>
            <a:ext cx="832008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kumimoji="1"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</a:p>
          <a:p>
            <a:pPr algn="ctr">
              <a:lnSpc>
                <a:spcPct val="90000"/>
              </a:lnSpc>
              <a:defRPr/>
            </a:pPr>
            <a:r>
              <a:rPr kumimoji="1"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71" name="Picture 41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1057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430488" y="6226224"/>
            <a:ext cx="500063" cy="5000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9</a:t>
            </a:r>
          </a:p>
        </p:txBody>
      </p:sp>
      <p:graphicFrame>
        <p:nvGraphicFramePr>
          <p:cNvPr id="26" name="Диаграмма 14">
            <a:extLst>
              <a:ext uri="{FF2B5EF4-FFF2-40B4-BE49-F238E27FC236}">
                <a16:creationId xmlns:a16="http://schemas.microsoft.com/office/drawing/2014/main" id="{B35B355C-1731-4914-AABA-7F236472DD1A}"/>
              </a:ext>
            </a:extLst>
          </p:cNvPr>
          <p:cNvGraphicFramePr>
            <a:graphicFrameLocks/>
          </p:cNvGraphicFramePr>
          <p:nvPr/>
        </p:nvGraphicFramePr>
        <p:xfrm>
          <a:off x="1148622" y="1810091"/>
          <a:ext cx="2481242" cy="462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Объект 2">
            <a:extLst>
              <a:ext uri="{FF2B5EF4-FFF2-40B4-BE49-F238E27FC236}">
                <a16:creationId xmlns:a16="http://schemas.microsoft.com/office/drawing/2014/main" id="{4C6F2CDE-A4F5-4870-ACC3-5235849D3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549185"/>
              </p:ext>
            </p:extLst>
          </p:nvPr>
        </p:nvGraphicFramePr>
        <p:xfrm>
          <a:off x="4848804" y="1842402"/>
          <a:ext cx="2760482" cy="431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4682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541</Words>
  <Application>Microsoft Office PowerPoint</Application>
  <PresentationFormat>Экран (4:3)</PresentationFormat>
  <Paragraphs>180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Мишка</dc:creator>
  <cp:lastModifiedBy>Зеленов Антон Григорьевич</cp:lastModifiedBy>
  <cp:revision>439</cp:revision>
  <cp:lastPrinted>2020-12-09T12:38:41Z</cp:lastPrinted>
  <dcterms:created xsi:type="dcterms:W3CDTF">2017-03-17T18:41:59Z</dcterms:created>
  <dcterms:modified xsi:type="dcterms:W3CDTF">2025-03-25T11:19:52Z</dcterms:modified>
</cp:coreProperties>
</file>